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30"/>
  </p:notesMasterIdLst>
  <p:handoutMasterIdLst>
    <p:handoutMasterId r:id="rId31"/>
  </p:handoutMasterIdLst>
  <p:sldIdLst>
    <p:sldId id="1720" r:id="rId6"/>
    <p:sldId id="1857" r:id="rId7"/>
    <p:sldId id="1863" r:id="rId8"/>
    <p:sldId id="1883" r:id="rId9"/>
    <p:sldId id="1887" r:id="rId10"/>
    <p:sldId id="1888" r:id="rId11"/>
    <p:sldId id="1864" r:id="rId12"/>
    <p:sldId id="1886" r:id="rId13"/>
    <p:sldId id="1874" r:id="rId14"/>
    <p:sldId id="1873" r:id="rId15"/>
    <p:sldId id="1875" r:id="rId16"/>
    <p:sldId id="1876" r:id="rId17"/>
    <p:sldId id="1877" r:id="rId18"/>
    <p:sldId id="1878" r:id="rId19"/>
    <p:sldId id="1879" r:id="rId20"/>
    <p:sldId id="1880" r:id="rId21"/>
    <p:sldId id="1881" r:id="rId22"/>
    <p:sldId id="1882" r:id="rId23"/>
    <p:sldId id="1890" r:id="rId24"/>
    <p:sldId id="1884" r:id="rId25"/>
    <p:sldId id="1868" r:id="rId26"/>
    <p:sldId id="1865" r:id="rId27"/>
    <p:sldId id="1869" r:id="rId28"/>
    <p:sldId id="1840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96" userDrawn="1">
          <p15:clr>
            <a:srgbClr val="547EBF"/>
          </p15:clr>
        </p15:guide>
        <p15:guide id="4" pos="1584" userDrawn="1">
          <p15:clr>
            <a:srgbClr val="547EBF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Rajen Kishna" initials="RK" lastIdx="1" clrIdx="4">
    <p:extLst>
      <p:ext uri="{19B8F6BF-5375-455C-9EA6-DF929625EA0E}">
        <p15:presenceInfo xmlns:p15="http://schemas.microsoft.com/office/powerpoint/2012/main" userId="S::rajenki@microsoft.com::cb2617cd-b010-4f29-a12f-c13505cda105" providerId="AD"/>
      </p:ext>
    </p:extLst>
  </p:cmAuthor>
  <p:cmAuthor id="5" name="Mikayla Hutchinson" initials="MH" lastIdx="1" clrIdx="5">
    <p:extLst>
      <p:ext uri="{19B8F6BF-5375-455C-9EA6-DF929625EA0E}">
        <p15:presenceInfo xmlns:p15="http://schemas.microsoft.com/office/powerpoint/2012/main" userId="Mikayla Hutchi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88F"/>
    <a:srgbClr val="008271"/>
    <a:srgbClr val="004B4F"/>
    <a:srgbClr val="004B1C"/>
    <a:srgbClr val="107B10"/>
    <a:srgbClr val="0078D4"/>
    <a:srgbClr val="B4009F"/>
    <a:srgbClr val="B4A0FF"/>
    <a:srgbClr val="D93A00"/>
    <a:srgbClr val="8D5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307"/>
  </p:normalViewPr>
  <p:slideViewPr>
    <p:cSldViewPr snapToGrid="0" snapToObjects="1">
      <p:cViewPr varScale="1">
        <p:scale>
          <a:sx n="116" d="100"/>
          <a:sy n="116" d="100"/>
        </p:scale>
        <p:origin x="960" y="192"/>
      </p:cViewPr>
      <p:guideLst>
        <p:guide pos="2496"/>
        <p:guide pos="158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4/9/2019 12:53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7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8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8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47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15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8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1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7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9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93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4/9/2019 12:52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0903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2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7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5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9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1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9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4/9/2019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0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871783"/>
            <a:ext cx="4604488" cy="1661993"/>
          </a:xfrm>
        </p:spPr>
        <p:txBody>
          <a:bodyPr/>
          <a:lstStyle/>
          <a:p>
            <a:r>
              <a:rPr lang="en-US" b="1"/>
              <a:t>A tour of</a:t>
            </a:r>
            <a:br>
              <a:rPr lang="en-US" b="1"/>
            </a:br>
            <a:r>
              <a:rPr lang="en-US" b="1"/>
              <a:t>Visual Studio for Mac for .NET development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538883"/>
          </a:xfrm>
        </p:spPr>
        <p:txBody>
          <a:bodyPr/>
          <a:lstStyle/>
          <a:p>
            <a:r>
              <a:rPr lang="en-US" dirty="0"/>
              <a:t>Mikayla Hutchinson</a:t>
            </a:r>
          </a:p>
          <a:p>
            <a:r>
              <a:rPr lang="en-US" dirty="0"/>
              <a:t>@</a:t>
            </a:r>
            <a:r>
              <a:rPr lang="en-US" dirty="0" err="1"/>
              <a:t>mjhutchinson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Principal Software Engineer</a:t>
            </a:r>
            <a:br>
              <a:rPr lang="en-US" dirty="0"/>
            </a:br>
            <a:r>
              <a:rPr lang="en-US" dirty="0"/>
              <a:t>#vs4mac &amp; #</a:t>
            </a:r>
            <a:r>
              <a:rPr lang="en-US" dirty="0" err="1"/>
              <a:t>xamarin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!!connector7071">
            <a:extLst>
              <a:ext uri="{FF2B5EF4-FFF2-40B4-BE49-F238E27FC236}">
                <a16:creationId xmlns:a16="http://schemas.microsoft.com/office/drawing/2014/main" id="{76549F0E-9F8D-4655-8F53-7B954B658217}"/>
              </a:ext>
            </a:extLst>
          </p:cNvPr>
          <p:cNvCxnSpPr>
            <a:cxnSpLocks/>
          </p:cNvCxnSpPr>
          <p:nvPr/>
        </p:nvCxnSpPr>
        <p:spPr>
          <a:xfrm flipV="1">
            <a:off x="972766" y="3428992"/>
            <a:ext cx="2658894" cy="8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!!connector7172">
            <a:extLst>
              <a:ext uri="{FF2B5EF4-FFF2-40B4-BE49-F238E27FC236}">
                <a16:creationId xmlns:a16="http://schemas.microsoft.com/office/drawing/2014/main" id="{A1A5EAFD-CC19-4E75-9796-F55E358BB538}"/>
              </a:ext>
            </a:extLst>
          </p:cNvPr>
          <p:cNvCxnSpPr>
            <a:cxnSpLocks/>
          </p:cNvCxnSpPr>
          <p:nvPr/>
        </p:nvCxnSpPr>
        <p:spPr>
          <a:xfrm>
            <a:off x="3962400" y="3428992"/>
            <a:ext cx="1447086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0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687228" y="2971795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0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0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!!circle71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3048714" y="2971795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1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1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6" name="!!circle72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198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2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2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4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F6D397D-6A38-4FC3-9811-59D166807BB9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Oct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87C52-839F-4B03-97C4-911AF0328692}"/>
              </a:ext>
            </a:extLst>
          </p:cNvPr>
          <p:cNvSpPr txBox="1"/>
          <p:nvPr/>
        </p:nvSpPr>
        <p:spPr>
          <a:xfrm>
            <a:off x="3533190" y="4598312"/>
            <a:ext cx="5125617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publishing</a:t>
            </a:r>
          </a:p>
          <a:p>
            <a:pPr algn="ctr">
              <a:lnSpc>
                <a:spcPct val="150000"/>
              </a:lnSpc>
            </a:pPr>
            <a:r>
              <a:rPr lang="en-US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9 &amp; Android 8.0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On-demand Android SDK</a:t>
            </a:r>
          </a:p>
        </p:txBody>
      </p:sp>
    </p:spTree>
    <p:extLst>
      <p:ext uri="{BB962C8B-B14F-4D97-AF65-F5344CB8AC3E}">
        <p14:creationId xmlns:p14="http://schemas.microsoft.com/office/powerpoint/2010/main" val="344793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071">
            <a:extLst>
              <a:ext uri="{FF2B5EF4-FFF2-40B4-BE49-F238E27FC236}">
                <a16:creationId xmlns:a16="http://schemas.microsoft.com/office/drawing/2014/main" id="{63514DE0-DD60-4038-9313-C82C5221127E}"/>
              </a:ext>
            </a:extLst>
          </p:cNvPr>
          <p:cNvCxnSpPr>
            <a:cxnSpLocks/>
          </p:cNvCxnSpPr>
          <p:nvPr/>
        </p:nvCxnSpPr>
        <p:spPr>
          <a:xfrm flipV="1">
            <a:off x="-1567304" y="3428992"/>
            <a:ext cx="2658894" cy="8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172">
            <a:extLst>
              <a:ext uri="{FF2B5EF4-FFF2-40B4-BE49-F238E27FC236}">
                <a16:creationId xmlns:a16="http://schemas.microsoft.com/office/drawing/2014/main" id="{78DA8AE7-EE3C-4D8C-9132-5B877B91440C}"/>
              </a:ext>
            </a:extLst>
          </p:cNvPr>
          <p:cNvCxnSpPr>
            <a:cxnSpLocks/>
          </p:cNvCxnSpPr>
          <p:nvPr/>
        </p:nvCxnSpPr>
        <p:spPr>
          <a:xfrm>
            <a:off x="-2211421" y="3429000"/>
            <a:ext cx="5713378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connector7273">
            <a:extLst>
              <a:ext uri="{FF2B5EF4-FFF2-40B4-BE49-F238E27FC236}">
                <a16:creationId xmlns:a16="http://schemas.microsoft.com/office/drawing/2014/main" id="{BB62EB19-88BB-4EB0-85A3-9142A644D2AE}"/>
              </a:ext>
            </a:extLst>
          </p:cNvPr>
          <p:cNvCxnSpPr>
            <a:cxnSpLocks/>
          </p:cNvCxnSpPr>
          <p:nvPr/>
        </p:nvCxnSpPr>
        <p:spPr>
          <a:xfrm>
            <a:off x="3501957" y="3429000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0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81839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0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0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!!circle71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2174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1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1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3" name="!!circle72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2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2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6" name="!!circle73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3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3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5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Dec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22E2AF-859C-4B13-8E4B-79D246EFB5C8}"/>
              </a:ext>
            </a:extLst>
          </p:cNvPr>
          <p:cNvSpPr txBox="1"/>
          <p:nvPr/>
        </p:nvSpPr>
        <p:spPr>
          <a:xfrm>
            <a:off x="2349499" y="4398715"/>
            <a:ext cx="7493000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Automatic iOS signing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Test Platform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Updater for Android SDK and .NET Core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iOS designer constraints mode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5393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273">
            <a:extLst>
              <a:ext uri="{FF2B5EF4-FFF2-40B4-BE49-F238E27FC236}">
                <a16:creationId xmlns:a16="http://schemas.microsoft.com/office/drawing/2014/main" id="{9C6FCC66-465C-4564-8308-93F5607D5982}"/>
              </a:ext>
            </a:extLst>
          </p:cNvPr>
          <p:cNvCxnSpPr>
            <a:cxnSpLocks/>
          </p:cNvCxnSpPr>
          <p:nvPr/>
        </p:nvCxnSpPr>
        <p:spPr>
          <a:xfrm>
            <a:off x="1560478" y="3429000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273">
            <a:extLst>
              <a:ext uri="{FF2B5EF4-FFF2-40B4-BE49-F238E27FC236}">
                <a16:creationId xmlns:a16="http://schemas.microsoft.com/office/drawing/2014/main" id="{E620DCEA-D2D7-4094-96A0-E59A10398349}"/>
              </a:ext>
            </a:extLst>
          </p:cNvPr>
          <p:cNvCxnSpPr>
            <a:cxnSpLocks/>
          </p:cNvCxnSpPr>
          <p:nvPr/>
        </p:nvCxnSpPr>
        <p:spPr>
          <a:xfrm>
            <a:off x="1392676" y="3428999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connector7172">
            <a:extLst>
              <a:ext uri="{FF2B5EF4-FFF2-40B4-BE49-F238E27FC236}">
                <a16:creationId xmlns:a16="http://schemas.microsoft.com/office/drawing/2014/main" id="{92CDCDBF-C9C9-4879-B999-84CBE0DA87CA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374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187644" y="3428999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1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1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1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7" name="!!circle72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2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2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3" name="!!circle73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3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3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6" name="!!circle74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4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4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08555-3FA9-4D2C-A5C9-94EDE1789554}"/>
              </a:ext>
            </a:extLst>
          </p:cNvPr>
          <p:cNvSpPr txBox="1"/>
          <p:nvPr/>
        </p:nvSpPr>
        <p:spPr>
          <a:xfrm>
            <a:off x="2349499" y="4598313"/>
            <a:ext cx="7493000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7.1 &amp; IntelliSense upgrades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Wireless iOS deployment and debugging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macOS High Sierra &amp;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9.3</a:t>
            </a:r>
          </a:p>
        </p:txBody>
      </p:sp>
    </p:spTree>
    <p:extLst>
      <p:ext uri="{BB962C8B-B14F-4D97-AF65-F5344CB8AC3E}">
        <p14:creationId xmlns:p14="http://schemas.microsoft.com/office/powerpoint/2010/main" val="332358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8F9C4F2A-2F4B-4E8A-B279-1CFFDD21693B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374">
            <a:extLst>
              <a:ext uri="{FF2B5EF4-FFF2-40B4-BE49-F238E27FC236}">
                <a16:creationId xmlns:a16="http://schemas.microsoft.com/office/drawing/2014/main" id="{979BD88D-6C0B-4ED9-BC06-9090774A9C71}"/>
              </a:ext>
            </a:extLst>
          </p:cNvPr>
          <p:cNvCxnSpPr>
            <a:cxnSpLocks/>
          </p:cNvCxnSpPr>
          <p:nvPr/>
        </p:nvCxnSpPr>
        <p:spPr>
          <a:xfrm>
            <a:off x="1085767" y="3428999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475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308323" y="3428999"/>
            <a:ext cx="2101877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2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2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2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7" name="!!circle73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3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3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3" name="!!circle74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4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4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6" name="!!circle75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5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5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May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44671-FB33-4A27-8552-81A52E3C10E0}"/>
              </a:ext>
            </a:extLst>
          </p:cNvPr>
          <p:cNvSpPr txBox="1"/>
          <p:nvPr/>
        </p:nvSpPr>
        <p:spPr>
          <a:xfrm>
            <a:off x="2349499" y="4411190"/>
            <a:ext cx="7493000" cy="2441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editorconfig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support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Razor, TypeScript, JavaScript IntelliSense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Major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tooling updates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7.2, .NET Core 2.1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 projects</a:t>
            </a:r>
          </a:p>
          <a:p>
            <a:pPr algn="ctr">
              <a:lnSpc>
                <a:spcPct val="150000"/>
              </a:lnSpc>
            </a:pP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3944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46339630-572B-47A5-A127-9144BB3BC182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475">
            <a:extLst>
              <a:ext uri="{FF2B5EF4-FFF2-40B4-BE49-F238E27FC236}">
                <a16:creationId xmlns:a16="http://schemas.microsoft.com/office/drawing/2014/main" id="{E78549AE-00FB-4083-873E-139BE4D1DB4B}"/>
              </a:ext>
            </a:extLst>
          </p:cNvPr>
          <p:cNvCxnSpPr>
            <a:cxnSpLocks/>
          </p:cNvCxnSpPr>
          <p:nvPr/>
        </p:nvCxnSpPr>
        <p:spPr>
          <a:xfrm>
            <a:off x="1146106" y="3428997"/>
            <a:ext cx="2489256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576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308323" y="3429001"/>
            <a:ext cx="2101877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3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3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3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7" name="!!circle74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90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4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90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4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3" name="!!circle75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5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5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6" name="!!circle76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6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6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Aug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07C56-37F9-40B9-9171-3562401C6534}"/>
              </a:ext>
            </a:extLst>
          </p:cNvPr>
          <p:cNvSpPr txBox="1"/>
          <p:nvPr/>
        </p:nvSpPr>
        <p:spPr>
          <a:xfrm>
            <a:off x="2349499" y="4686674"/>
            <a:ext cx="7493000" cy="11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 publishing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Streamlined ‘Report a Problem’</a:t>
            </a:r>
          </a:p>
          <a:p>
            <a:pPr algn="ctr">
              <a:lnSpc>
                <a:spcPct val="150000"/>
              </a:lnSpc>
            </a:pPr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921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576">
            <a:extLst>
              <a:ext uri="{FF2B5EF4-FFF2-40B4-BE49-F238E27FC236}">
                <a16:creationId xmlns:a16="http://schemas.microsoft.com/office/drawing/2014/main" id="{512EEE01-2581-4B3B-9783-2D45B02BF1B5}"/>
              </a:ext>
            </a:extLst>
          </p:cNvPr>
          <p:cNvCxnSpPr>
            <a:cxnSpLocks/>
          </p:cNvCxnSpPr>
          <p:nvPr/>
        </p:nvCxnSpPr>
        <p:spPr>
          <a:xfrm>
            <a:off x="1252544" y="3429000"/>
            <a:ext cx="2101877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0E756EF9-1425-4E34-A46E-C3C526A6E55C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677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 flipV="1">
            <a:off x="3476017" y="3428998"/>
            <a:ext cx="1929655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4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67344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4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4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7" name="!!circle75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90328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5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5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3" name="!!circle76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6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6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6" name="!!circle77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05672" y="2743199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7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7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2221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Nov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0B971-DC2E-4DB9-907A-338780E68868}"/>
              </a:ext>
            </a:extLst>
          </p:cNvPr>
          <p:cNvSpPr txBox="1"/>
          <p:nvPr/>
        </p:nvSpPr>
        <p:spPr>
          <a:xfrm>
            <a:off x="2349499" y="4686674"/>
            <a:ext cx="7493000" cy="11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Fix lightbulbs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Publish to Folder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2.2, NuGet 4.7</a:t>
            </a:r>
          </a:p>
        </p:txBody>
      </p:sp>
    </p:spTree>
    <p:extLst>
      <p:ext uri="{BB962C8B-B14F-4D97-AF65-F5344CB8AC3E}">
        <p14:creationId xmlns:p14="http://schemas.microsoft.com/office/powerpoint/2010/main" val="316645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!!connector7677">
            <a:extLst>
              <a:ext uri="{FF2B5EF4-FFF2-40B4-BE49-F238E27FC236}">
                <a16:creationId xmlns:a16="http://schemas.microsoft.com/office/drawing/2014/main" id="{72BE06B9-9804-432B-8CF6-D1608A673BC1}"/>
              </a:ext>
            </a:extLst>
          </p:cNvPr>
          <p:cNvCxnSpPr>
            <a:cxnSpLocks/>
          </p:cNvCxnSpPr>
          <p:nvPr/>
        </p:nvCxnSpPr>
        <p:spPr>
          <a:xfrm flipV="1">
            <a:off x="1223980" y="3428998"/>
            <a:ext cx="1929655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D2D540DB-3829-4127-8BFE-79BEA4EC3DB4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778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611188" y="3433039"/>
            <a:ext cx="1914728" cy="468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5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69872" y="296712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5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5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3" name="!!circle77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7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7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grpSp>
        <p:nvGrpSpPr>
          <p:cNvPr id="17" name="!!circle76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90152" y="296712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6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6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6" name="!!circle78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8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8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610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7.8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Feb 2019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A116F-D91B-4F40-9EAE-C00FAD0082E2}"/>
              </a:ext>
            </a:extLst>
          </p:cNvPr>
          <p:cNvSpPr txBox="1"/>
          <p:nvPr/>
        </p:nvSpPr>
        <p:spPr>
          <a:xfrm>
            <a:off x="2349499" y="4686674"/>
            <a:ext cx="7493000" cy="779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Performance &amp; reliability improvements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and NuGet updates</a:t>
            </a:r>
          </a:p>
        </p:txBody>
      </p:sp>
    </p:spTree>
    <p:extLst>
      <p:ext uri="{BB962C8B-B14F-4D97-AF65-F5344CB8AC3E}">
        <p14:creationId xmlns:p14="http://schemas.microsoft.com/office/powerpoint/2010/main" val="181236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107F2165-236D-4CD6-9578-A598E64F0E43}"/>
              </a:ext>
            </a:extLst>
          </p:cNvPr>
          <p:cNvCxnSpPr>
            <a:cxnSpLocks/>
          </p:cNvCxnSpPr>
          <p:nvPr/>
        </p:nvCxnSpPr>
        <p:spPr>
          <a:xfrm>
            <a:off x="-1134263" y="3428354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778">
            <a:extLst>
              <a:ext uri="{FF2B5EF4-FFF2-40B4-BE49-F238E27FC236}">
                <a16:creationId xmlns:a16="http://schemas.microsoft.com/office/drawing/2014/main" id="{32CBB03D-60BC-47AD-965F-FDB7D2041067}"/>
              </a:ext>
            </a:extLst>
          </p:cNvPr>
          <p:cNvCxnSpPr>
            <a:cxnSpLocks/>
          </p:cNvCxnSpPr>
          <p:nvPr/>
        </p:nvCxnSpPr>
        <p:spPr>
          <a:xfrm>
            <a:off x="1366736" y="3423674"/>
            <a:ext cx="1914728" cy="468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880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187644" y="3428354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6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6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6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7" name="!!circle77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7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77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grpSp>
        <p:nvGrpSpPr>
          <p:cNvPr id="13" name="!!circle78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8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8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7.8</a:t>
              </a:r>
            </a:p>
          </p:txBody>
        </p:sp>
      </p:grpSp>
      <p:grpSp>
        <p:nvGrpSpPr>
          <p:cNvPr id="16" name="!!circle80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rgbClr val="B4009E"/>
          </a:solidFill>
        </p:grpSpPr>
        <p:sp>
          <p:nvSpPr>
            <p:cNvPr id="9" name="!!oval80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80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>
                  <a:solidFill>
                    <a:schemeClr val="bg1"/>
                  </a:solidFill>
                </a:rPr>
                <a:t>8.0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Today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23F8-7A51-4294-AB3C-98D9132DDD9C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2019 for Mac</a:t>
            </a:r>
          </a:p>
        </p:txBody>
      </p:sp>
    </p:spTree>
    <p:extLst>
      <p:ext uri="{BB962C8B-B14F-4D97-AF65-F5344CB8AC3E}">
        <p14:creationId xmlns:p14="http://schemas.microsoft.com/office/powerpoint/2010/main" val="241277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!!connector7778">
            <a:extLst>
              <a:ext uri="{FF2B5EF4-FFF2-40B4-BE49-F238E27FC236}">
                <a16:creationId xmlns:a16="http://schemas.microsoft.com/office/drawing/2014/main" id="{32CBB03D-60BC-47AD-965F-FDB7D2041067}"/>
              </a:ext>
            </a:extLst>
          </p:cNvPr>
          <p:cNvCxnSpPr>
            <a:cxnSpLocks/>
            <a:stCxn id="14" idx="6"/>
            <a:endCxn id="9" idx="2"/>
          </p:cNvCxnSpPr>
          <p:nvPr/>
        </p:nvCxnSpPr>
        <p:spPr>
          <a:xfrm>
            <a:off x="3962400" y="3428354"/>
            <a:ext cx="1447800" cy="646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oval77">
            <a:extLst>
              <a:ext uri="{FF2B5EF4-FFF2-40B4-BE49-F238E27FC236}">
                <a16:creationId xmlns:a16="http://schemas.microsoft.com/office/drawing/2014/main" id="{D3C45789-B622-4A76-92E1-2433106A7D41}"/>
              </a:ext>
            </a:extLst>
          </p:cNvPr>
          <p:cNvSpPr/>
          <p:nvPr/>
        </p:nvSpPr>
        <p:spPr bwMode="auto">
          <a:xfrm>
            <a:off x="685800" y="297115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!!text777">
            <a:extLst>
              <a:ext uri="{FF2B5EF4-FFF2-40B4-BE49-F238E27FC236}">
                <a16:creationId xmlns:a16="http://schemas.microsoft.com/office/drawing/2014/main" id="{41E44257-5D0E-4B0E-8C31-DAE6D163EB36}"/>
              </a:ext>
            </a:extLst>
          </p:cNvPr>
          <p:cNvSpPr txBox="1"/>
          <p:nvPr/>
        </p:nvSpPr>
        <p:spPr>
          <a:xfrm>
            <a:off x="825444" y="3182133"/>
            <a:ext cx="635111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7.7</a:t>
            </a:r>
          </a:p>
        </p:txBody>
      </p:sp>
      <p:sp>
        <p:nvSpPr>
          <p:cNvPr id="14" name="!!oval78">
            <a:extLst>
              <a:ext uri="{FF2B5EF4-FFF2-40B4-BE49-F238E27FC236}">
                <a16:creationId xmlns:a16="http://schemas.microsoft.com/office/drawing/2014/main" id="{DC6A6AFE-0C9B-4BBA-82E7-B047E0DAD61F}"/>
              </a:ext>
            </a:extLst>
          </p:cNvPr>
          <p:cNvSpPr/>
          <p:nvPr/>
        </p:nvSpPr>
        <p:spPr bwMode="auto">
          <a:xfrm>
            <a:off x="3048000" y="297115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!!text78">
            <a:extLst>
              <a:ext uri="{FF2B5EF4-FFF2-40B4-BE49-F238E27FC236}">
                <a16:creationId xmlns:a16="http://schemas.microsoft.com/office/drawing/2014/main" id="{52EE3432-6B15-45B2-92DD-D50D2773582B}"/>
              </a:ext>
            </a:extLst>
          </p:cNvPr>
          <p:cNvSpPr txBox="1"/>
          <p:nvPr/>
        </p:nvSpPr>
        <p:spPr>
          <a:xfrm>
            <a:off x="3187644" y="3182133"/>
            <a:ext cx="635111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7.8</a:t>
            </a:r>
          </a:p>
        </p:txBody>
      </p:sp>
      <p:grpSp>
        <p:nvGrpSpPr>
          <p:cNvPr id="16" name="!!circle80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rgbClr val="B4009E"/>
          </a:solidFill>
        </p:grpSpPr>
        <p:sp>
          <p:nvSpPr>
            <p:cNvPr id="9" name="!!oval80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80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8.0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Today</a:t>
            </a:r>
          </a:p>
        </p:txBody>
      </p:sp>
      <p:cxnSp>
        <p:nvCxnSpPr>
          <p:cNvPr id="24" name="!!connector7778">
            <a:extLst>
              <a:ext uri="{FF2B5EF4-FFF2-40B4-BE49-F238E27FC236}">
                <a16:creationId xmlns:a16="http://schemas.microsoft.com/office/drawing/2014/main" id="{CCBFC1CF-A313-45B9-AA96-082E79313D00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0" y="3428354"/>
            <a:ext cx="68580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connector7778">
            <a:extLst>
              <a:ext uri="{FF2B5EF4-FFF2-40B4-BE49-F238E27FC236}">
                <a16:creationId xmlns:a16="http://schemas.microsoft.com/office/drawing/2014/main" id="{ABA76D8A-DAAD-4D01-BD18-37FEBDA95CBB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1600200" y="3428354"/>
            <a:ext cx="144780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5185C6-7AE3-4A49-95C6-BCD8E4CB0ED5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2019 for Mac</a:t>
            </a:r>
          </a:p>
        </p:txBody>
      </p:sp>
    </p:spTree>
    <p:extLst>
      <p:ext uri="{BB962C8B-B14F-4D97-AF65-F5344CB8AC3E}">
        <p14:creationId xmlns:p14="http://schemas.microsoft.com/office/powerpoint/2010/main" val="32203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5975-1F58-9D40-B733-AE6569D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F673-481C-B549-A07E-304A693B5E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90C08-7EB9-4DB6-AE6E-DC0261D363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252624" y="1103233"/>
            <a:ext cx="8432729" cy="5754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E4A1DC-4BBF-4E6D-9EA3-663CBCE4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CC00-469F-4C43-84BE-66710EC3FC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26875"/>
            <a:ext cx="11018520" cy="4567404"/>
          </a:xfrm>
        </p:spPr>
        <p:txBody>
          <a:bodyPr/>
          <a:lstStyle/>
          <a:p>
            <a:r>
              <a:rPr lang="en-US" dirty="0"/>
              <a:t>     Introduction</a:t>
            </a:r>
          </a:p>
          <a:p>
            <a:endParaRPr lang="en-US" dirty="0"/>
          </a:p>
          <a:p>
            <a:r>
              <a:rPr lang="en-US" dirty="0"/>
              <a:t>     Quick retrospective</a:t>
            </a:r>
          </a:p>
          <a:p>
            <a:endParaRPr lang="en-US" dirty="0"/>
          </a:p>
          <a:p>
            <a:r>
              <a:rPr lang="en-US" dirty="0"/>
              <a:t>     See it in action</a:t>
            </a:r>
          </a:p>
          <a:p>
            <a:endParaRPr lang="en-US" dirty="0"/>
          </a:p>
          <a:p>
            <a:r>
              <a:rPr lang="en-US" dirty="0"/>
              <a:t>     Learn what’s new</a:t>
            </a:r>
          </a:p>
          <a:p>
            <a:endParaRPr lang="en-US" dirty="0"/>
          </a:p>
          <a:p>
            <a:r>
              <a:rPr lang="en-US" dirty="0"/>
              <a:t>     Preview what’s coming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B0579-15D0-4B8E-988B-A6E8EB9C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9370475" y="-199171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15D2D-1486-6947-A0AF-21FCF8132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3736993"/>
            <a:ext cx="343498" cy="341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F874E-8DFD-A844-A5D6-74F24E8A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" y="2706112"/>
            <a:ext cx="341061" cy="341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B284B4-218A-E645-AAF6-8D532A6CF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21" y="5776233"/>
            <a:ext cx="360412" cy="342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07C95B-43B6-0641-B75A-46F16167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62" y="4767875"/>
            <a:ext cx="360412" cy="341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D67605-A5FC-574B-B9EA-8CCC5DF6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51" y="1659191"/>
            <a:ext cx="349750" cy="3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F95F-5B4D-4AC4-A373-5C0782D4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Powerful and Capable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B040-8DC8-4329-9DA9-E98004E8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08287"/>
            <a:ext cx="4968762" cy="5392245"/>
          </a:xfrm>
        </p:spPr>
        <p:txBody>
          <a:bodyPr/>
          <a:lstStyle/>
          <a:p>
            <a:r>
              <a:rPr lang="en-US" dirty="0"/>
              <a:t>C#, F#, TypeScript, Razor, CSS/LESS/SASS, HTML5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Analyzers, fixes, refactoring and code navigation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Rich debugging capabilities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 err="1"/>
              <a:t>xUnit</a:t>
            </a:r>
            <a:r>
              <a:rPr lang="en-US" dirty="0"/>
              <a:t>, </a:t>
            </a:r>
            <a:r>
              <a:rPr lang="en-US" dirty="0" err="1"/>
              <a:t>MSTest</a:t>
            </a:r>
            <a:r>
              <a:rPr lang="en-US" dirty="0"/>
              <a:t>, </a:t>
            </a:r>
            <a:r>
              <a:rPr lang="en-US" dirty="0" err="1"/>
              <a:t>NUnit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Git source control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screenshot of Visual Studio for Mac debugging a web app">
            <a:extLst>
              <a:ext uri="{FF2B5EF4-FFF2-40B4-BE49-F238E27FC236}">
                <a16:creationId xmlns:a16="http://schemas.microsoft.com/office/drawing/2014/main" id="{CFB4869E-BEF4-1446-B921-6A6C0EC3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46" y="210064"/>
            <a:ext cx="1203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81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70AA-B596-4883-8A2A-F228C719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4C70B-CE61-4C2A-ACF6-F95E8750A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22859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Streamlined start window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Roslyn 3.0 analyzers and fixes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Performance &amp; reliability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New Git backend and Azure DevOps authentication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Major accessibility improvements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New C# editor (preview)</a:t>
            </a:r>
          </a:p>
        </p:txBody>
      </p:sp>
    </p:spTree>
    <p:extLst>
      <p:ext uri="{BB962C8B-B14F-4D97-AF65-F5344CB8AC3E}">
        <p14:creationId xmlns:p14="http://schemas.microsoft.com/office/powerpoint/2010/main" val="18520223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5BBD-EF76-4125-9C7C-84F45A4B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620C-9E87-4CA4-9F95-5556E6376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846669"/>
            <a:ext cx="11018520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Ongoing focus, improvements in all releases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Infrastructure to identify and track issues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Major accessibility improvements, more to come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 for reporting issues through Developer Community!</a:t>
            </a:r>
          </a:p>
        </p:txBody>
      </p:sp>
    </p:spTree>
    <p:extLst>
      <p:ext uri="{BB962C8B-B14F-4D97-AF65-F5344CB8AC3E}">
        <p14:creationId xmlns:p14="http://schemas.microsoft.com/office/powerpoint/2010/main" val="29174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8FBF-138C-4F05-BAB5-28838932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17114" cy="1107996"/>
          </a:xfrm>
        </p:spPr>
        <p:txBody>
          <a:bodyPr/>
          <a:lstStyle/>
          <a:p>
            <a:pPr algn="ctr"/>
            <a:r>
              <a:rPr lang="en-US" dirty="0"/>
              <a:t>Available today!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2639-9BC8-4E5D-AF4B-FC21665B9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821177" cy="471513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Update via the updater</a:t>
            </a:r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r>
              <a:rPr lang="en-US" dirty="0"/>
              <a:t>install from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aka.ms/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vsmac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/>
              <a:t>Try the new editor (in preview)</a:t>
            </a:r>
            <a:br>
              <a:rPr lang="en-US" sz="2400" dirty="0"/>
            </a:br>
            <a:r>
              <a:rPr lang="en-US" sz="2400" dirty="0"/>
              <a:t>and give us feedback</a:t>
            </a:r>
            <a:br>
              <a:rPr lang="en-US" sz="2400" dirty="0"/>
            </a:br>
            <a:r>
              <a:rPr lang="en-US" sz="2400" dirty="0"/>
              <a:t>via Developer Community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C9FCF-0BB1-4847-9AFB-E9862E21629D}"/>
              </a:ext>
            </a:extLst>
          </p:cNvPr>
          <p:cNvGrpSpPr/>
          <p:nvPr/>
        </p:nvGrpSpPr>
        <p:grpSpPr>
          <a:xfrm>
            <a:off x="5445734" y="136956"/>
            <a:ext cx="11935968" cy="8951976"/>
            <a:chOff x="4976173" y="136956"/>
            <a:chExt cx="11935968" cy="8951976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D779420-89F6-2A40-B6D5-CB5C8491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173" y="136956"/>
              <a:ext cx="11935968" cy="895197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F0A181C-07C8-5543-A8A7-C1911F1B2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392" t="11421" r="57628" b="83242"/>
            <a:stretch/>
          </p:blipFill>
          <p:spPr>
            <a:xfrm>
              <a:off x="7648835" y="1161537"/>
              <a:ext cx="2384854" cy="477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0139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FF49-FA1A-4BE4-829F-6C8CCBEC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&lt;Q&amp;A&gt;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F95F-5B4D-4AC4-A373-5C0782D4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Meet</a:t>
            </a:r>
            <a:br>
              <a:rPr lang="en-US" dirty="0"/>
            </a:br>
            <a:r>
              <a:rPr lang="en-US" dirty="0"/>
              <a:t>Visual Studio for Mac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B040-8DC8-4329-9DA9-E98004E8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924342"/>
            <a:ext cx="11018520" cy="432222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.NET IDE for the Mac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Native experience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apps and games</a:t>
            </a:r>
          </a:p>
          <a:p>
            <a:r>
              <a:rPr lang="en-US" dirty="0"/>
              <a:t>for iOS, Android and web</a:t>
            </a:r>
          </a:p>
        </p:txBody>
      </p:sp>
      <p:pic>
        <p:nvPicPr>
          <p:cNvPr id="6" name="Picture 5" descr="A screenshot of Visual Studio for Mac debugging a web app">
            <a:extLst>
              <a:ext uri="{FF2B5EF4-FFF2-40B4-BE49-F238E27FC236}">
                <a16:creationId xmlns:a16="http://schemas.microsoft.com/office/drawing/2014/main" id="{9600EB0F-8052-F447-9965-D2FF6B63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46" y="210064"/>
            <a:ext cx="1203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76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DC480A-4E10-CF4B-A5C4-4490E161A0BD}"/>
              </a:ext>
            </a:extLst>
          </p:cNvPr>
          <p:cNvSpPr/>
          <p:nvPr/>
        </p:nvSpPr>
        <p:spPr bwMode="auto">
          <a:xfrm>
            <a:off x="586742" y="5457420"/>
            <a:ext cx="10932972" cy="943379"/>
          </a:xfrm>
          <a:prstGeom prst="rect">
            <a:avLst/>
          </a:prstGeom>
          <a:solidFill>
            <a:srgbClr val="07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BB92F-DB70-CC45-B11B-F801602BB226}"/>
              </a:ext>
            </a:extLst>
          </p:cNvPr>
          <p:cNvSpPr/>
          <p:nvPr/>
        </p:nvSpPr>
        <p:spPr bwMode="auto">
          <a:xfrm>
            <a:off x="586741" y="4680755"/>
            <a:ext cx="2626016" cy="557784"/>
          </a:xfrm>
          <a:prstGeom prst="rect">
            <a:avLst/>
          </a:prstGeom>
          <a:solidFill>
            <a:srgbClr val="004B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Roslyn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7446B-7621-984E-A01F-B4C59CA430F9}"/>
              </a:ext>
            </a:extLst>
          </p:cNvPr>
          <p:cNvSpPr/>
          <p:nvPr/>
        </p:nvSpPr>
        <p:spPr bwMode="auto">
          <a:xfrm>
            <a:off x="6272644" y="4680755"/>
            <a:ext cx="2514600" cy="557784"/>
          </a:xfrm>
          <a:prstGeom prst="rect">
            <a:avLst/>
          </a:prstGeom>
          <a:solidFill>
            <a:srgbClr val="107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NuGet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31949-D0D8-2940-ABD7-EDDFFD944C9D}"/>
              </a:ext>
            </a:extLst>
          </p:cNvPr>
          <p:cNvSpPr/>
          <p:nvPr/>
        </p:nvSpPr>
        <p:spPr bwMode="auto">
          <a:xfrm>
            <a:off x="9005114" y="4680755"/>
            <a:ext cx="2514600" cy="557784"/>
          </a:xfrm>
          <a:prstGeom prst="rect">
            <a:avLst/>
          </a:prstGeom>
          <a:solidFill>
            <a:srgbClr val="004B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VS Platform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2B561-7F9C-1845-B4C5-EF8DCE870CEE}"/>
              </a:ext>
            </a:extLst>
          </p:cNvPr>
          <p:cNvSpPr/>
          <p:nvPr/>
        </p:nvSpPr>
        <p:spPr bwMode="auto">
          <a:xfrm>
            <a:off x="3430628" y="4680755"/>
            <a:ext cx="2624145" cy="557784"/>
          </a:xfrm>
          <a:prstGeom prst="rect">
            <a:avLst/>
          </a:prstGeom>
          <a:solidFill>
            <a:srgbClr val="004B4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MSBuild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CAF3AD-2D34-8047-B59C-E90246EFA355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61096B-A907-AB48-9CB4-EEA1EAF3DC92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AD4738-249E-294B-8DD2-3D22F1D0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6226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A2803B-EB77-2F4C-A643-14BCB4741527}"/>
              </a:ext>
            </a:extLst>
          </p:cNvPr>
          <p:cNvSpPr/>
          <p:nvPr/>
        </p:nvSpPr>
        <p:spPr bwMode="auto">
          <a:xfrm>
            <a:off x="3547338" y="1691523"/>
            <a:ext cx="5023785" cy="780412"/>
          </a:xfrm>
          <a:prstGeom prst="rect">
            <a:avLst/>
          </a:prstGeom>
          <a:solidFill>
            <a:srgbClr val="07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6885E-E565-E940-8725-2BB5C100DDB3}"/>
              </a:ext>
            </a:extLst>
          </p:cNvPr>
          <p:cNvSpPr/>
          <p:nvPr/>
        </p:nvSpPr>
        <p:spPr bwMode="auto">
          <a:xfrm>
            <a:off x="586742" y="699762"/>
            <a:ext cx="2713146" cy="176598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AA78E-87D4-A04A-A93A-5F3AD6ED8607}"/>
              </a:ext>
            </a:extLst>
          </p:cNvPr>
          <p:cNvSpPr/>
          <p:nvPr/>
        </p:nvSpPr>
        <p:spPr bwMode="auto">
          <a:xfrm>
            <a:off x="8818573" y="699762"/>
            <a:ext cx="2713146" cy="1828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A68706-E5CA-8847-8DC1-81021C9EA63A}"/>
              </a:ext>
            </a:extLst>
          </p:cNvPr>
          <p:cNvSpPr/>
          <p:nvPr/>
        </p:nvSpPr>
        <p:spPr bwMode="auto">
          <a:xfrm>
            <a:off x="3593323" y="714550"/>
            <a:ext cx="1530862" cy="803053"/>
          </a:xfrm>
          <a:prstGeom prst="rect">
            <a:avLst/>
          </a:prstGeom>
          <a:solidFill>
            <a:srgbClr val="004B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ASP.NET Core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EF68B7-165A-C346-851C-D98BE6902B3F}"/>
              </a:ext>
            </a:extLst>
          </p:cNvPr>
          <p:cNvSpPr/>
          <p:nvPr/>
        </p:nvSpPr>
        <p:spPr bwMode="auto">
          <a:xfrm>
            <a:off x="5293800" y="699762"/>
            <a:ext cx="1530861" cy="817841"/>
          </a:xfrm>
          <a:prstGeom prst="rect">
            <a:avLst/>
          </a:prstGeom>
          <a:solidFill>
            <a:srgbClr val="00827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2C9EB7-F189-4F43-935F-9828FF3669F9}"/>
              </a:ext>
            </a:extLst>
          </p:cNvPr>
          <p:cNvSpPr/>
          <p:nvPr/>
        </p:nvSpPr>
        <p:spPr bwMode="auto">
          <a:xfrm>
            <a:off x="6994276" y="699762"/>
            <a:ext cx="1576847" cy="817841"/>
          </a:xfrm>
          <a:prstGeom prst="rect">
            <a:avLst/>
          </a:prstGeom>
          <a:solidFill>
            <a:srgbClr val="004B4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Functions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DBB58-5B7C-B847-BA48-A39E164DE4E2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134FD2-2780-1A4C-9084-093D748B8DB0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5DBD27-C1D5-534D-B71A-80DC04C0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0438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622A708-1113-0F4D-8D83-FFF7A8C875F2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EDB8F6-9ACA-474F-A21E-609D49DED104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78719F-2803-704A-84DC-1124A852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4243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oval70">
            <a:extLst>
              <a:ext uri="{FF2B5EF4-FFF2-40B4-BE49-F238E27FC236}">
                <a16:creationId xmlns:a16="http://schemas.microsoft.com/office/drawing/2014/main" id="{D3C45789-B622-4A76-92E1-2433106A7D41}"/>
              </a:ext>
            </a:extLst>
          </p:cNvPr>
          <p:cNvSpPr/>
          <p:nvPr/>
        </p:nvSpPr>
        <p:spPr bwMode="auto">
          <a:xfrm>
            <a:off x="5410199" y="2743199"/>
            <a:ext cx="1371601" cy="1371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!!text70">
            <a:extLst>
              <a:ext uri="{FF2B5EF4-FFF2-40B4-BE49-F238E27FC236}">
                <a16:creationId xmlns:a16="http://schemas.microsoft.com/office/drawing/2014/main" id="{41E44257-5D0E-4B0E-8C31-DAE6D163EB36}"/>
              </a:ext>
            </a:extLst>
          </p:cNvPr>
          <p:cNvSpPr txBox="1"/>
          <p:nvPr/>
        </p:nvSpPr>
        <p:spPr>
          <a:xfrm>
            <a:off x="5619665" y="3013501"/>
            <a:ext cx="95266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7.0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E61072-F6CF-4287-BCF6-BAE184FA2FB0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8DDBD-DE7E-AB41-849B-E5CB093E0E38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2017 for Mac</a:t>
            </a:r>
          </a:p>
        </p:txBody>
      </p:sp>
    </p:spTree>
    <p:extLst>
      <p:ext uri="{BB962C8B-B14F-4D97-AF65-F5344CB8AC3E}">
        <p14:creationId xmlns:p14="http://schemas.microsoft.com/office/powerpoint/2010/main" val="14614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!!circle70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5410199" y="2743199"/>
            <a:ext cx="1371601" cy="1371601"/>
            <a:chOff x="7822188" y="2944441"/>
            <a:chExt cx="675043" cy="675043"/>
          </a:xfrm>
        </p:grpSpPr>
        <p:sp>
          <p:nvSpPr>
            <p:cNvPr id="18" name="!!oval70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8" y="2944441"/>
              <a:ext cx="675043" cy="675043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0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8" y="3077472"/>
              <a:ext cx="468862" cy="4089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5E61072-F6CF-4287-BCF6-BAE184FA2FB0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6621E-4D05-405B-9290-6F4635582D6E}"/>
              </a:ext>
            </a:extLst>
          </p:cNvPr>
          <p:cNvSpPr txBox="1"/>
          <p:nvPr/>
        </p:nvSpPr>
        <p:spPr>
          <a:xfrm>
            <a:off x="3533190" y="4598312"/>
            <a:ext cx="5125617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Xamarin, .NET Core and Unity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 C# editing and debugging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editors</a:t>
            </a:r>
          </a:p>
        </p:txBody>
      </p:sp>
    </p:spTree>
    <p:extLst>
      <p:ext uri="{BB962C8B-B14F-4D97-AF65-F5344CB8AC3E}">
        <p14:creationId xmlns:p14="http://schemas.microsoft.com/office/powerpoint/2010/main" val="31266315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!!connector7071">
            <a:extLst>
              <a:ext uri="{FF2B5EF4-FFF2-40B4-BE49-F238E27FC236}">
                <a16:creationId xmlns:a16="http://schemas.microsoft.com/office/drawing/2014/main" id="{A1A5EAFD-CC19-4E75-9796-F55E358BB538}"/>
              </a:ext>
            </a:extLst>
          </p:cNvPr>
          <p:cNvCxnSpPr>
            <a:cxnSpLocks/>
          </p:cNvCxnSpPr>
          <p:nvPr/>
        </p:nvCxnSpPr>
        <p:spPr>
          <a:xfrm>
            <a:off x="3962399" y="3429000"/>
            <a:ext cx="1447800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!!circle71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1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1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4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7" name="!!circle70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3048000" y="2971797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0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0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3544DA-B04C-4B2A-8295-A48D56999CF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Aug 2017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1FD00-B31B-4CC7-8FD0-62D3B0307197}"/>
              </a:ext>
            </a:extLst>
          </p:cNvPr>
          <p:cNvSpPr txBox="1"/>
          <p:nvPr/>
        </p:nvSpPr>
        <p:spPr>
          <a:xfrm>
            <a:off x="3533190" y="4598312"/>
            <a:ext cx="5125617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2.0 support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Improved iOS app signing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Android SDK manager</a:t>
            </a:r>
          </a:p>
          <a:p>
            <a:pPr algn="ctr">
              <a:lnSpc>
                <a:spcPct val="150000"/>
              </a:lnSpc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967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76323C78-8B2F-45E1-BAF9-D016AA439411}" vid="{1AB46EAD-974F-47FB-AC45-3432CA22CEA8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76323C78-8B2F-45E1-BAF9-D016AA439411}" vid="{17DE7FF2-3580-496A-9C19-1FB00718F8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11</TotalTime>
  <Words>1089</Words>
  <Application>Microsoft Office PowerPoint</Application>
  <PresentationFormat>Widescreen</PresentationFormat>
  <Paragraphs>223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WHITE TEMPLATE</vt:lpstr>
      <vt:lpstr>SOFT BLACK TEMPLATE</vt:lpstr>
      <vt:lpstr>A tour of Visual Studio for Mac for .NET development</vt:lpstr>
      <vt:lpstr>Overview</vt:lpstr>
      <vt:lpstr>Meet Visual Studio for Mac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Powerful and Capable</vt:lpstr>
      <vt:lpstr>New in 2019</vt:lpstr>
      <vt:lpstr>Performance and reliability</vt:lpstr>
      <vt:lpstr>Available today! </vt:lpstr>
      <vt:lpstr>&lt;Q&amp;A&gt;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tour of Visual Studio for Mac for .NET development</dc:title>
  <dc:subject>Visual Studio 2019 Launch</dc:subject>
  <dc:creator>Mikayla Hutchinson</dc:creator>
  <cp:keywords/>
  <dc:description/>
  <cp:lastModifiedBy>Mikayla Hutchinson</cp:lastModifiedBy>
  <cp:revision>3</cp:revision>
  <dcterms:created xsi:type="dcterms:W3CDTF">2019-03-27T16:39:16Z</dcterms:created>
  <dcterms:modified xsi:type="dcterms:W3CDTF">2019-04-09T19:53:22Z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